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4" r:id="rId5"/>
    <p:sldId id="265" r:id="rId6"/>
    <p:sldId id="262" r:id="rId7"/>
    <p:sldId id="263" r:id="rId8"/>
    <p:sldId id="266" r:id="rId9"/>
    <p:sldId id="259" r:id="rId10"/>
    <p:sldId id="261" r:id="rId11"/>
    <p:sldId id="260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yandex.ru/images/search?p=1&amp;text=%D0%BC%D0%B5%D0%BD%D1%81%D1%82%D1%80%D1%83%D0%B0%D1%86%D0%B8%D0%BE%D0%BD%D0%BD%D1%8B%D0%B9%20%D1%86%D0%B8%D0%BA%D0%BB&amp;img_url=http://krasgmu.net/pics_publ/girl_fruit.jpg&amp;pos=52&amp;uinfo=sw-1051-sh-591-ww-1038-wh-502-pd-1.2999999523162841-wp-16x9_1366x768&amp;rpt=simage&amp;_=1402823312128&amp;pin=1" TargetMode="Externa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yandex.ru/images/search?text=%D0%BC%D0%B5%D0%BD%D1%81%D1%82%D1%80%D1%83%D0%B0%D1%86%D0%B8%D0%BE%D0%BD%D0%BD%D1%8B%D0%B9%20%D1%86%D0%B8%D0%BA%D0%BB%20%D1%84%D0%B0%D0%B7%D1%8B&amp;img_url=http://www.babyplan.ru/uploads/images/biblioteka/117-jendometrit.jpg&amp;pos=1&amp;rpt=simage&amp;pin=1" TargetMode="Externa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yandex.ru/images/search?text=%D0%BC%D0%B5%D0%BD%D1%81%D1%82%D1%80%D1%83%D0%B0%D1%86%D0%B8%D0%BE%D0%BD%D0%BD%D1%8B%D0%B9%20%D1%86%D0%B8%D0%BA%D0%BB&amp;img_url=http://img2.timeinc.net/health/images/gallery/living/calendar-irregular-periods-400x400.jpg&amp;pos=23&amp;rpt=simage&amp;pin=1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yandex.ru/images/search?text=%D0%BC%D0%B5%D0%BD%D1%81%D1%82%D1%80%D1%83%D0%B0%D1%86%D0%B8%D0%BE%D0%BD%D0%BD%D1%8B%D0%B9%20%D1%86%D0%B8%D0%BA%D0%BB%20%D1%84%D0%B0%D0%B7%D1%8B&amp;img_url=http://cs3-1.4pda.to/1057334.jpg&amp;pos=9&amp;rpt=simage&amp;pin=1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548680"/>
            <a:ext cx="7272808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latin typeface="Arial Narrow" pitchFamily="34" charset="0"/>
              </a:rPr>
              <a:t>О менструальном  цикле</a:t>
            </a:r>
          </a:p>
          <a:p>
            <a:pPr algn="ctr"/>
            <a:r>
              <a:rPr lang="ru-RU" sz="2800" dirty="0" smtClean="0">
                <a:latin typeface="Arial Narrow" pitchFamily="34" charset="0"/>
              </a:rPr>
              <a:t>                          Преподаватель Трифонова О.М.</a:t>
            </a:r>
            <a:endParaRPr lang="ru-RU" sz="2800" dirty="0">
              <a:latin typeface="Arial Narrow" pitchFamily="34" charset="0"/>
            </a:endParaRPr>
          </a:p>
        </p:txBody>
      </p:sp>
      <p:pic>
        <p:nvPicPr>
          <p:cNvPr id="3" name="Объект 4" descr="http://im7-tub-ru.yandex.net/i?id=317710210-54-72&amp;n=21">
            <a:hlinkClick r:id="rId2"/>
          </p:cNvPr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204864"/>
            <a:ext cx="2760712" cy="4032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48316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 Narrow" pitchFamily="34" charset="0"/>
              </a:rPr>
              <a:t>Определение фертильных дней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611560" y="1916832"/>
            <a:ext cx="3887287" cy="4209648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 smtClean="0">
                <a:latin typeface="Arial Narrow" pitchFamily="34" charset="0"/>
              </a:rPr>
              <a:t>Зная, какова длительность менструального цикла, можно рассчитать, в какой период вероятность зачатия наиболее высока, а в какой - маловероятна. Эта информация полезна не только при планировании беременности, но и в обратном случае. Правда, знание менструального цикла и секс в «безопасные» дни – далеко не самый удачный способ контрацепции.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D:\Пользователь\Desktop\menstrualnyj-tsikl-bez-narushenij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132856"/>
            <a:ext cx="4176464" cy="40324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Arial Narrow" pitchFamily="34" charset="0"/>
              </a:rPr>
              <a:t>Практиче</a:t>
            </a:r>
            <a:r>
              <a:rPr lang="ru-RU" b="1" dirty="0" smtClean="0">
                <a:latin typeface="Arial Narrow" pitchFamily="34" charset="0"/>
              </a:rPr>
              <a:t>ское значение  знания менструа</a:t>
            </a:r>
            <a:r>
              <a:rPr lang="ru-RU" b="1" dirty="0" smtClean="0">
                <a:latin typeface="Arial Narrow" pitchFamily="34" charset="0"/>
              </a:rPr>
              <a:t>льного цикла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2132856"/>
            <a:ext cx="4038600" cy="4525963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dirty="0" smtClean="0">
                <a:latin typeface="Arial Narrow" pitchFamily="34" charset="0"/>
              </a:rPr>
              <a:t>1. </a:t>
            </a:r>
            <a:r>
              <a:rPr lang="ru-RU" dirty="0" smtClean="0">
                <a:latin typeface="Arial Narrow" pitchFamily="34" charset="0"/>
              </a:rPr>
              <a:t>Анализ</a:t>
            </a:r>
            <a:r>
              <a:rPr lang="ru-RU" dirty="0" smtClean="0">
                <a:latin typeface="Arial Narrow" pitchFamily="34" charset="0"/>
              </a:rPr>
              <a:t> продолжительности цикла </a:t>
            </a:r>
            <a:r>
              <a:rPr lang="ru-RU" dirty="0">
                <a:latin typeface="Arial Narrow" pitchFamily="34" charset="0"/>
              </a:rPr>
              <a:t>за год (минимум за </a:t>
            </a:r>
            <a:r>
              <a:rPr lang="ru-RU" dirty="0" smtClean="0">
                <a:latin typeface="Arial Narrow" pitchFamily="34" charset="0"/>
              </a:rPr>
              <a:t>полгода) и подсчет  «опасных дней». Найти </a:t>
            </a:r>
            <a:r>
              <a:rPr lang="ru-RU" dirty="0">
                <a:latin typeface="Arial Narrow" pitchFamily="34" charset="0"/>
              </a:rPr>
              <a:t>самый длинный и самый короткий цикл. Из самого короткого </a:t>
            </a:r>
            <a:r>
              <a:rPr lang="ru-RU" dirty="0" smtClean="0">
                <a:latin typeface="Arial Narrow" pitchFamily="34" charset="0"/>
              </a:rPr>
              <a:t> цикла вычитаем </a:t>
            </a:r>
            <a:r>
              <a:rPr lang="ru-RU" dirty="0">
                <a:latin typeface="Arial Narrow" pitchFamily="34" charset="0"/>
              </a:rPr>
              <a:t>18, из самого длинного </a:t>
            </a:r>
            <a:r>
              <a:rPr lang="ru-RU" dirty="0" smtClean="0">
                <a:latin typeface="Arial Narrow" pitchFamily="34" charset="0"/>
              </a:rPr>
              <a:t>11 дней. </a:t>
            </a:r>
            <a:r>
              <a:rPr lang="ru-RU" dirty="0">
                <a:latin typeface="Arial Narrow" pitchFamily="34" charset="0"/>
              </a:rPr>
              <a:t>К примеру, самый длинный цикл составляет 32 дня, короткий – 27. Проводим расчеты: 32-11=23; 27-18=9. Период между 9 днем цикла и 23 – время вероятного зачатия.</a:t>
            </a:r>
          </a:p>
          <a:p>
            <a:pPr algn="just"/>
            <a:r>
              <a:rPr lang="ru-RU" dirty="0" smtClean="0">
                <a:latin typeface="Arial Narrow" pitchFamily="34" charset="0"/>
              </a:rPr>
              <a:t>Безопасные </a:t>
            </a:r>
            <a:r>
              <a:rPr lang="ru-RU" dirty="0">
                <a:latin typeface="Arial Narrow" pitchFamily="34" charset="0"/>
              </a:rPr>
              <a:t>дни цикла начинаются спустя </a:t>
            </a:r>
            <a:r>
              <a:rPr lang="ru-RU" dirty="0" smtClean="0">
                <a:latin typeface="Arial Narrow" pitchFamily="34" charset="0"/>
              </a:rPr>
              <a:t>3 дня </a:t>
            </a:r>
            <a:r>
              <a:rPr lang="ru-RU" dirty="0">
                <a:latin typeface="Arial Narrow" pitchFamily="34" charset="0"/>
              </a:rPr>
              <a:t>после овуляции. К этому периоду </a:t>
            </a:r>
            <a:r>
              <a:rPr lang="ru-RU" dirty="0" smtClean="0">
                <a:latin typeface="Arial Narrow" pitchFamily="34" charset="0"/>
              </a:rPr>
              <a:t>яйцеклетка, как правило, погибает и  оплодотворение менее  </a:t>
            </a:r>
            <a:r>
              <a:rPr lang="ru-RU" dirty="0" smtClean="0">
                <a:latin typeface="Arial Narrow" pitchFamily="34" charset="0"/>
              </a:rPr>
              <a:t>в</a:t>
            </a:r>
            <a:r>
              <a:rPr lang="ru-RU" dirty="0" smtClean="0">
                <a:latin typeface="Arial Narrow" pitchFamily="34" charset="0"/>
              </a:rPr>
              <a:t>ероятно. </a:t>
            </a:r>
            <a:r>
              <a:rPr lang="ru-RU" dirty="0" smtClean="0">
                <a:latin typeface="Arial Narrow" pitchFamily="34" charset="0"/>
              </a:rPr>
              <a:t>П</a:t>
            </a:r>
            <a:r>
              <a:rPr lang="ru-RU" dirty="0" smtClean="0">
                <a:latin typeface="Arial Narrow" pitchFamily="34" charset="0"/>
              </a:rPr>
              <a:t>одсчитать </a:t>
            </a:r>
            <a:r>
              <a:rPr lang="ru-RU" dirty="0">
                <a:latin typeface="Arial Narrow" pitchFamily="34" charset="0"/>
              </a:rPr>
              <a:t>дату овуляции со 100% уверенностью довольно сложно, </a:t>
            </a:r>
            <a:r>
              <a:rPr lang="ru-RU" dirty="0" smtClean="0">
                <a:latin typeface="Arial Narrow" pitchFamily="34" charset="0"/>
              </a:rPr>
              <a:t>п</a:t>
            </a:r>
            <a:r>
              <a:rPr lang="ru-RU" dirty="0" smtClean="0">
                <a:latin typeface="Arial Narrow" pitchFamily="34" charset="0"/>
              </a:rPr>
              <a:t>оэтому </a:t>
            </a:r>
            <a:r>
              <a:rPr lang="ru-RU" dirty="0">
                <a:latin typeface="Arial Narrow" pitchFamily="34" charset="0"/>
              </a:rPr>
              <a:t>эффективнее использовать другие средства защиты.</a:t>
            </a:r>
          </a:p>
          <a:p>
            <a:endParaRPr lang="ru-RU" dirty="0"/>
          </a:p>
        </p:txBody>
      </p:sp>
      <p:pic>
        <p:nvPicPr>
          <p:cNvPr id="5" name="Объект 4" descr="http://im6-tub-ru.yandex.net/i?id=523695067-43-72&amp;n=21">
            <a:hlinkClick r:id="rId2"/>
          </p:cNvPr>
          <p:cNvPicPr>
            <a:picLocks noGrp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5213350" y="2060848"/>
            <a:ext cx="3679130" cy="43204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5531372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Arial Narrow" pitchFamily="34" charset="0"/>
              </a:rPr>
              <a:t>Практическое значение  знания менструального цикла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676655" y="1628800"/>
            <a:ext cx="3535305" cy="4497680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sz="2600" dirty="0" smtClean="0">
                <a:latin typeface="Arial Narrow" pitchFamily="34" charset="0"/>
              </a:rPr>
              <a:t>2.Вопрос </a:t>
            </a:r>
            <a:r>
              <a:rPr lang="ru-RU" sz="2600" dirty="0" smtClean="0">
                <a:latin typeface="Arial Narrow" pitchFamily="34" charset="0"/>
              </a:rPr>
              <a:t>о том, как считать </a:t>
            </a:r>
            <a:r>
              <a:rPr lang="ru-RU" sz="2600" dirty="0" smtClean="0">
                <a:latin typeface="Arial Narrow" pitchFamily="34" charset="0"/>
              </a:rPr>
              <a:t>менструальный </a:t>
            </a:r>
            <a:r>
              <a:rPr lang="ru-RU" sz="2600" dirty="0" smtClean="0">
                <a:latin typeface="Arial Narrow" pitchFamily="34" charset="0"/>
              </a:rPr>
              <a:t>цикл, важен не только по отношению к </a:t>
            </a:r>
            <a:r>
              <a:rPr lang="ru-RU" sz="2600" dirty="0" smtClean="0">
                <a:latin typeface="Arial Narrow" pitchFamily="34" charset="0"/>
              </a:rPr>
              <a:t>женщинам</a:t>
            </a:r>
            <a:r>
              <a:rPr lang="ru-RU" sz="2600" dirty="0" smtClean="0">
                <a:latin typeface="Arial Narrow" pitchFamily="34" charset="0"/>
              </a:rPr>
              <a:t>, желающим </a:t>
            </a:r>
            <a:r>
              <a:rPr lang="ru-RU" sz="2600" dirty="0" smtClean="0">
                <a:latin typeface="Arial Narrow" pitchFamily="34" charset="0"/>
              </a:rPr>
              <a:t>забеременеть. </a:t>
            </a:r>
            <a:r>
              <a:rPr lang="ru-RU" sz="2600" dirty="0" smtClean="0">
                <a:latin typeface="Arial Narrow" pitchFamily="34" charset="0"/>
              </a:rPr>
              <a:t>По </a:t>
            </a:r>
            <a:r>
              <a:rPr lang="ru-RU" sz="2600" dirty="0" smtClean="0">
                <a:latin typeface="Arial Narrow" pitchFamily="34" charset="0"/>
              </a:rPr>
              <a:t>регулярности и </a:t>
            </a:r>
            <a:r>
              <a:rPr lang="ru-RU" sz="2600" dirty="0" smtClean="0">
                <a:latin typeface="Arial Narrow" pitchFamily="34" charset="0"/>
              </a:rPr>
              <a:t>стабильности цикла можно судить о здоровье </a:t>
            </a:r>
            <a:r>
              <a:rPr lang="ru-RU" sz="2600" dirty="0" smtClean="0">
                <a:latin typeface="Arial Narrow" pitchFamily="34" charset="0"/>
              </a:rPr>
              <a:t>женской половой сферы. </a:t>
            </a:r>
            <a:endParaRPr lang="ru-RU" sz="2600" dirty="0" smtClean="0">
              <a:latin typeface="Arial Narrow" pitchFamily="34" charset="0"/>
            </a:endParaRPr>
          </a:p>
          <a:p>
            <a:pPr algn="just"/>
            <a:r>
              <a:rPr lang="ru-RU" sz="2600" dirty="0" smtClean="0">
                <a:latin typeface="Arial Narrow" pitchFamily="34" charset="0"/>
              </a:rPr>
              <a:t>Исходя из вышесказанного, изучение менструального </a:t>
            </a:r>
            <a:r>
              <a:rPr lang="ru-RU" sz="2600" dirty="0" smtClean="0">
                <a:latin typeface="Arial Narrow" pitchFamily="34" charset="0"/>
              </a:rPr>
              <a:t>цикла дает </a:t>
            </a:r>
            <a:r>
              <a:rPr lang="ru-RU" sz="2600" dirty="0" smtClean="0">
                <a:latin typeface="Arial Narrow" pitchFamily="34" charset="0"/>
              </a:rPr>
              <a:t>важные знания о </a:t>
            </a:r>
            <a:r>
              <a:rPr lang="ru-RU" sz="2600" dirty="0" smtClean="0">
                <a:latin typeface="Arial Narrow" pitchFamily="34" charset="0"/>
              </a:rPr>
              <a:t>репродуктивном здоровье, </a:t>
            </a:r>
            <a:r>
              <a:rPr lang="ru-RU" sz="2600" dirty="0" smtClean="0">
                <a:latin typeface="Arial Narrow" pitchFamily="34" charset="0"/>
              </a:rPr>
              <a:t>которыми должна владеть каждая женщина, девушка, девочка.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D:\Пользователь\Desktop\giperplaziya-endometriya-v-menopauze-image-2-fi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1556792"/>
            <a:ext cx="4752528" cy="47757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Arial Narrow" pitchFamily="34" charset="0"/>
              </a:rPr>
              <a:t>Определение менструального цикла </a:t>
            </a:r>
            <a:endParaRPr lang="ru-RU" dirty="0">
              <a:latin typeface="Arial Narrow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ru-RU" dirty="0" smtClean="0">
                <a:latin typeface="Arial Narrow" pitchFamily="34" charset="0"/>
              </a:rPr>
              <a:t>Циклические физиологические изменения не только в  репродуктивной системе, но и  в женском </a:t>
            </a:r>
            <a:r>
              <a:rPr lang="ru-RU" dirty="0">
                <a:latin typeface="Arial Narrow" pitchFamily="34" charset="0"/>
              </a:rPr>
              <a:t>организме </a:t>
            </a:r>
            <a:r>
              <a:rPr lang="ru-RU" dirty="0" smtClean="0">
                <a:latin typeface="Arial Narrow" pitchFamily="34" charset="0"/>
              </a:rPr>
              <a:t>в целом,  которые происходят в </a:t>
            </a:r>
            <a:r>
              <a:rPr lang="ru-RU" dirty="0">
                <a:latin typeface="Arial Narrow" pitchFamily="34" charset="0"/>
              </a:rPr>
              <a:t>процессе подготовки к беременности. Главную роль в этом процессе играют гормоны, которые вырабатываются в </a:t>
            </a:r>
            <a:r>
              <a:rPr lang="ru-RU" dirty="0" smtClean="0">
                <a:latin typeface="Arial Narrow" pitchFamily="34" charset="0"/>
              </a:rPr>
              <a:t>гипоталамо-гипофизарной системе и </a:t>
            </a:r>
            <a:r>
              <a:rPr lang="ru-RU" dirty="0">
                <a:latin typeface="Arial Narrow" pitchFamily="34" charset="0"/>
              </a:rPr>
              <a:t>яичниках. Менструация </a:t>
            </a:r>
            <a:r>
              <a:rPr lang="ru-RU" dirty="0" smtClean="0">
                <a:latin typeface="Arial Narrow" pitchFamily="34" charset="0"/>
              </a:rPr>
              <a:t>– </a:t>
            </a:r>
            <a:r>
              <a:rPr lang="ru-RU" dirty="0">
                <a:latin typeface="Arial Narrow" pitchFamily="34" charset="0"/>
              </a:rPr>
              <a:t>это внешнее проявление </a:t>
            </a:r>
            <a:r>
              <a:rPr lang="ru-RU" dirty="0" smtClean="0">
                <a:latin typeface="Arial Narrow" pitchFamily="34" charset="0"/>
              </a:rPr>
              <a:t> менструального цикла</a:t>
            </a:r>
            <a:r>
              <a:rPr lang="ru-RU" dirty="0">
                <a:latin typeface="Arial Narrow" pitchFamily="34" charset="0"/>
              </a:rPr>
              <a:t>.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4"/>
          </p:nvPr>
        </p:nvSpPr>
        <p:spPr>
          <a:xfrm>
            <a:off x="4645152" y="1916832"/>
            <a:ext cx="3815280" cy="420964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D:\Пользователь\Desktop\depositphotos_199051996-stock-illustration-vector-menstrual-cycle-illustra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1988840"/>
            <a:ext cx="3456384" cy="42798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7896603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Arial Narrow" pitchFamily="34" charset="0"/>
              </a:rPr>
              <a:t>Подсчет  менструального цикла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55575" y="1268760"/>
            <a:ext cx="3743271" cy="4857720"/>
          </a:xfrm>
        </p:spPr>
        <p:txBody>
          <a:bodyPr>
            <a:normAutofit fontScale="40000" lnSpcReduction="20000"/>
          </a:bodyPr>
          <a:lstStyle/>
          <a:p>
            <a:pPr algn="just"/>
            <a:endParaRPr lang="ru-RU" sz="4800" dirty="0" smtClean="0">
              <a:latin typeface="Arial Narrow" pitchFamily="34" charset="0"/>
            </a:endParaRPr>
          </a:p>
          <a:p>
            <a:pPr algn="just"/>
            <a:r>
              <a:rPr lang="ru-RU" sz="4800" dirty="0" smtClean="0">
                <a:latin typeface="Arial Narrow" pitchFamily="34" charset="0"/>
              </a:rPr>
              <a:t>Течение </a:t>
            </a:r>
            <a:r>
              <a:rPr lang="ru-RU" sz="4800" dirty="0">
                <a:latin typeface="Arial Narrow" pitchFamily="34" charset="0"/>
              </a:rPr>
              <a:t>цикла зависит от здоровья женщины, гормонального фона, физической нагрузки и стресса</a:t>
            </a:r>
            <a:r>
              <a:rPr lang="ru-RU" sz="4800" dirty="0" smtClean="0">
                <a:latin typeface="Arial Narrow" pitchFamily="34" charset="0"/>
              </a:rPr>
              <a:t>. Организм каждой женщины уникален, поэтому все расчеты должны проводиться индивидуально. </a:t>
            </a:r>
            <a:endParaRPr lang="ru-RU" sz="4800" dirty="0">
              <a:latin typeface="Arial Narrow" pitchFamily="34" charset="0"/>
            </a:endParaRPr>
          </a:p>
          <a:p>
            <a:pPr algn="just"/>
            <a:r>
              <a:rPr lang="ru-RU" sz="4800" dirty="0">
                <a:latin typeface="Arial Narrow" pitchFamily="34" charset="0"/>
              </a:rPr>
              <a:t>Общепринятым считается </a:t>
            </a:r>
            <a:r>
              <a:rPr lang="ru-RU" sz="4800" dirty="0" smtClean="0">
                <a:latin typeface="Arial Narrow" pitchFamily="34" charset="0"/>
              </a:rPr>
              <a:t> подсчет от первого дня последней менструации (первый день менструального цикла) до первого дня следующей менструации (последний </a:t>
            </a:r>
            <a:r>
              <a:rPr lang="ru-RU" sz="4800" dirty="0">
                <a:latin typeface="Arial Narrow" pitchFamily="34" charset="0"/>
              </a:rPr>
              <a:t>день </a:t>
            </a:r>
            <a:r>
              <a:rPr lang="ru-RU" sz="4800" dirty="0" smtClean="0">
                <a:latin typeface="Arial Narrow" pitchFamily="34" charset="0"/>
              </a:rPr>
              <a:t>цикла). </a:t>
            </a:r>
            <a:r>
              <a:rPr lang="ru-RU" sz="4800" dirty="0">
                <a:latin typeface="Arial Narrow" pitchFamily="34" charset="0"/>
              </a:rPr>
              <a:t>В норме он составляет 28±7 дней. Важно, чтобы цикл был стабильным, допускаются вариации в 1-2 дня</a:t>
            </a:r>
            <a:r>
              <a:rPr lang="ru-RU" sz="4800" dirty="0" smtClean="0">
                <a:latin typeface="Arial Narrow" pitchFamily="34" charset="0"/>
              </a:rPr>
              <a:t>.</a:t>
            </a:r>
          </a:p>
          <a:p>
            <a:pPr algn="just"/>
            <a:r>
              <a:rPr lang="ru-RU" sz="4800" dirty="0" smtClean="0">
                <a:latin typeface="Arial Narrow" pitchFamily="34" charset="0"/>
              </a:rPr>
              <a:t>Важно ведение менструального календаря.</a:t>
            </a:r>
            <a:endParaRPr lang="ru-RU" sz="4800" dirty="0">
              <a:latin typeface="Arial Narrow" pitchFamily="34" charset="0"/>
            </a:endParaRPr>
          </a:p>
          <a:p>
            <a:endParaRPr lang="ru-RU" dirty="0"/>
          </a:p>
        </p:txBody>
      </p:sp>
      <p:pic>
        <p:nvPicPr>
          <p:cNvPr id="5" name="Объект 4" descr="http://im3-tub-ru.yandex.net/i?id=1669534543-36-72&amp;n=21">
            <a:hlinkClick r:id="rId2"/>
          </p:cNvPr>
          <p:cNvPicPr>
            <a:picLocks noGrp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196752"/>
            <a:ext cx="3705200" cy="51845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1544415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Arial Narrow" pitchFamily="34" charset="0"/>
              </a:rPr>
              <a:t>Регуляция менструального цикла</a:t>
            </a:r>
            <a:endParaRPr lang="ru-RU" dirty="0">
              <a:latin typeface="Arial Narrow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251521" y="1772816"/>
            <a:ext cx="3600400" cy="4176464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dirty="0" smtClean="0">
                <a:latin typeface="Arial Narrow" pitchFamily="34" charset="0"/>
              </a:rPr>
              <a:t>В регуляции менструального цикла можно выделить пять звеньев: кора головного мозга, гипоталамус, гипофиз, яичники, матка. Кора головного мозга посылает нервные импульсы к гипоталамусу. Гипоталамус вырабатывает </a:t>
            </a:r>
            <a:r>
              <a:rPr lang="ru-RU" dirty="0" err="1" smtClean="0">
                <a:latin typeface="Arial Narrow" pitchFamily="34" charset="0"/>
              </a:rPr>
              <a:t>нейро</a:t>
            </a:r>
            <a:r>
              <a:rPr lang="ru-RU" dirty="0" smtClean="0">
                <a:latin typeface="Arial Narrow" pitchFamily="34" charset="0"/>
              </a:rPr>
              <a:t> – гормоны, которые были названы </a:t>
            </a:r>
            <a:r>
              <a:rPr lang="ru-RU" dirty="0" err="1" smtClean="0">
                <a:latin typeface="Arial Narrow" pitchFamily="34" charset="0"/>
              </a:rPr>
              <a:t>рилизинг-факторами</a:t>
            </a:r>
            <a:r>
              <a:rPr lang="ru-RU" dirty="0" smtClean="0">
                <a:latin typeface="Arial Narrow" pitchFamily="34" charset="0"/>
              </a:rPr>
              <a:t> или </a:t>
            </a:r>
            <a:r>
              <a:rPr lang="ru-RU" dirty="0" err="1" smtClean="0">
                <a:latin typeface="Arial Narrow" pitchFamily="34" charset="0"/>
              </a:rPr>
              <a:t>либеринами</a:t>
            </a:r>
            <a:r>
              <a:rPr lang="ru-RU" dirty="0" smtClean="0">
                <a:latin typeface="Arial Narrow" pitchFamily="34" charset="0"/>
              </a:rPr>
              <a:t>. Они в свою очередь оказывают действие на гипофиз. В гипофизе различают две доли: передняя и задняя. В задней доле накапливается гормон окситоцин и вазопрессин, в передней доле гипофиза образуются гормоны, стимулирующие функции яичника, называются гонадотропными (гонадотропины).</a:t>
            </a:r>
            <a:endParaRPr lang="ru-RU" dirty="0">
              <a:latin typeface="Arial Narrow" pitchFamily="34" charset="0"/>
            </a:endParaRPr>
          </a:p>
        </p:txBody>
      </p:sp>
      <p:pic>
        <p:nvPicPr>
          <p:cNvPr id="5" name="Содержимое 4" descr="http://ok-t.ru/studopediaru/baza13/488101252749.files/image002.gif"/>
          <p:cNvPicPr>
            <a:picLocks noGrp="1"/>
          </p:cNvPicPr>
          <p:nvPr>
            <p:ph sz="quarter" idx="1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1412776"/>
            <a:ext cx="4680520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 Narrow" pitchFamily="34" charset="0"/>
              </a:rPr>
              <a:t>Гормоны гипофиза</a:t>
            </a:r>
            <a:endParaRPr lang="ru-RU" dirty="0">
              <a:latin typeface="Arial Narrow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611561" y="1556792"/>
            <a:ext cx="2880319" cy="4464496"/>
          </a:xfrm>
        </p:spPr>
        <p:txBody>
          <a:bodyPr>
            <a:normAutofit fontScale="25000" lnSpcReduction="20000"/>
          </a:bodyPr>
          <a:lstStyle/>
          <a:p>
            <a:pPr algn="just">
              <a:buNone/>
            </a:pPr>
            <a:endParaRPr lang="ru-RU" sz="4000" dirty="0" smtClean="0">
              <a:latin typeface="Arial Narrow" pitchFamily="34" charset="0"/>
            </a:endParaRPr>
          </a:p>
          <a:p>
            <a:pPr algn="just">
              <a:buNone/>
            </a:pPr>
            <a:r>
              <a:rPr lang="ru-RU" sz="5600" dirty="0" smtClean="0">
                <a:latin typeface="Arial Narrow" pitchFamily="34" charset="0"/>
              </a:rPr>
              <a:t>        В </a:t>
            </a:r>
            <a:r>
              <a:rPr lang="ru-RU" sz="5600" dirty="0" smtClean="0">
                <a:latin typeface="Arial Narrow" pitchFamily="34" charset="0"/>
              </a:rPr>
              <a:t>гипофизе вырабатываются три гормона, действующие на яичник: </a:t>
            </a:r>
          </a:p>
          <a:p>
            <a:pPr algn="just"/>
            <a:r>
              <a:rPr lang="ru-RU" sz="5600" dirty="0" smtClean="0">
                <a:latin typeface="Arial Narrow" pitchFamily="34" charset="0"/>
              </a:rPr>
              <a:t>1) фолликулостимулирующий гормон (ФСГ); он стимулирует рост и созревание фолликулов в яичнике, а также образование фолликулярного (эстрогенного) гормона;</a:t>
            </a:r>
          </a:p>
          <a:p>
            <a:pPr algn="just"/>
            <a:r>
              <a:rPr lang="ru-RU" sz="5600" dirty="0" smtClean="0">
                <a:latin typeface="Arial Narrow" pitchFamily="34" charset="0"/>
              </a:rPr>
              <a:t>2) </a:t>
            </a:r>
            <a:r>
              <a:rPr lang="ru-RU" sz="5600" dirty="0" err="1" smtClean="0">
                <a:latin typeface="Arial Narrow" pitchFamily="34" charset="0"/>
              </a:rPr>
              <a:t>лютеинизирующий</a:t>
            </a:r>
            <a:r>
              <a:rPr lang="ru-RU" sz="5600" dirty="0" smtClean="0">
                <a:latin typeface="Arial Narrow" pitchFamily="34" charset="0"/>
              </a:rPr>
              <a:t> гормон (ЛГ), вызывающий развитие желтого тела и образование в нем гормона прогестерона;</a:t>
            </a:r>
          </a:p>
          <a:p>
            <a:pPr algn="just"/>
            <a:r>
              <a:rPr lang="ru-RU" sz="5600" dirty="0" smtClean="0">
                <a:latin typeface="Arial Narrow" pitchFamily="34" charset="0"/>
              </a:rPr>
              <a:t>3) </a:t>
            </a:r>
            <a:r>
              <a:rPr lang="ru-RU" sz="5600" dirty="0" err="1" smtClean="0">
                <a:latin typeface="Arial Narrow" pitchFamily="34" charset="0"/>
              </a:rPr>
              <a:t>лактогенный</a:t>
            </a:r>
            <a:r>
              <a:rPr lang="ru-RU" sz="5600" dirty="0" smtClean="0">
                <a:latin typeface="Arial Narrow" pitchFamily="34" charset="0"/>
              </a:rPr>
              <a:t> </a:t>
            </a:r>
            <a:r>
              <a:rPr lang="ru-RU" sz="5600" dirty="0" smtClean="0">
                <a:latin typeface="Arial Narrow" pitchFamily="34" charset="0"/>
              </a:rPr>
              <a:t>(пролактин</a:t>
            </a:r>
            <a:r>
              <a:rPr lang="ru-RU" sz="5600" dirty="0" smtClean="0">
                <a:latin typeface="Arial Narrow" pitchFamily="34" charset="0"/>
              </a:rPr>
              <a:t>, </a:t>
            </a:r>
            <a:r>
              <a:rPr lang="ru-RU" sz="5600" dirty="0" err="1" smtClean="0">
                <a:latin typeface="Arial Narrow" pitchFamily="34" charset="0"/>
              </a:rPr>
              <a:t>лютеотропный</a:t>
            </a:r>
            <a:r>
              <a:rPr lang="ru-RU" sz="5600" dirty="0" smtClean="0">
                <a:latin typeface="Arial Narrow" pitchFamily="34" charset="0"/>
              </a:rPr>
              <a:t>) гормон </a:t>
            </a:r>
            <a:r>
              <a:rPr lang="ru-RU" sz="5600" dirty="0" smtClean="0">
                <a:latin typeface="Arial Narrow" pitchFamily="34" charset="0"/>
              </a:rPr>
              <a:t>способствует </a:t>
            </a:r>
            <a:r>
              <a:rPr lang="ru-RU" sz="5600" dirty="0" smtClean="0">
                <a:latin typeface="Arial Narrow" pitchFamily="34" charset="0"/>
              </a:rPr>
              <a:t>продукции прогестерона в сочетании с ЛГ.</a:t>
            </a:r>
          </a:p>
          <a:p>
            <a:pPr algn="just"/>
            <a:r>
              <a:rPr lang="ru-RU" sz="5600" dirty="0" smtClean="0">
                <a:latin typeface="Arial Narrow" pitchFamily="34" charset="0"/>
              </a:rPr>
              <a:t>Кроме ФСГ, ЛТГ, ЛГ гонадотропинов, в передней доле гипофиза продуцируются ТТГ, стимулирующий работу щитовидной железы; СТГ – гормон роста, при его недостатке развивается карликовость, при избытке – гигантизм; АКТГ, стимулирует работу надпочечников.</a:t>
            </a:r>
          </a:p>
          <a:p>
            <a:endParaRPr lang="ru-RU" dirty="0"/>
          </a:p>
        </p:txBody>
      </p:sp>
      <p:pic>
        <p:nvPicPr>
          <p:cNvPr id="5" name="Содержимое 4" descr="Ð ÐµÐ³ÑÐ»ÑÑÐ¸Ñ ÑÐ¸ÐºÐ»Ð° Ñ Ð¿Ð¾Ð¼Ð¾ÑÑÑ ÐºÐ¾ÑÑ Ð¼Ð¾Ð·Ð³Ð°"/>
          <p:cNvPicPr>
            <a:picLocks noGrp="1"/>
          </p:cNvPicPr>
          <p:nvPr>
            <p:ph sz="quarter" idx="1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1556792"/>
            <a:ext cx="5040560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 Narrow" pitchFamily="34" charset="0"/>
              </a:rPr>
              <a:t>Фазы менструального цикла</a:t>
            </a:r>
            <a:endParaRPr lang="ru-RU" dirty="0">
              <a:latin typeface="Arial Narrow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683567" y="1628800"/>
            <a:ext cx="3816425" cy="4320480"/>
          </a:xfrm>
        </p:spPr>
        <p:txBody>
          <a:bodyPr>
            <a:normAutofit fontScale="32500" lnSpcReduction="20000"/>
          </a:bodyPr>
          <a:lstStyle/>
          <a:p>
            <a:pPr algn="just"/>
            <a:endParaRPr lang="ru-RU" sz="3400" dirty="0" smtClean="0">
              <a:latin typeface="Arial Narrow" pitchFamily="34" charset="0"/>
            </a:endParaRPr>
          </a:p>
          <a:p>
            <a:pPr algn="just"/>
            <a:endParaRPr lang="ru-RU" sz="3400" dirty="0" smtClean="0">
              <a:latin typeface="Arial Narrow" pitchFamily="34" charset="0"/>
            </a:endParaRPr>
          </a:p>
          <a:p>
            <a:pPr algn="just"/>
            <a:r>
              <a:rPr lang="ru-RU" sz="4300" dirty="0" smtClean="0">
                <a:latin typeface="Arial Narrow" pitchFamily="34" charset="0"/>
              </a:rPr>
              <a:t>Условно весь цикл можно разделить на две фазы: фолликулярная и </a:t>
            </a:r>
            <a:r>
              <a:rPr lang="ru-RU" sz="4300" dirty="0" err="1" smtClean="0">
                <a:latin typeface="Arial Narrow" pitchFamily="34" charset="0"/>
              </a:rPr>
              <a:t>лютеиновая</a:t>
            </a:r>
            <a:r>
              <a:rPr lang="ru-RU" sz="4300" dirty="0" smtClean="0">
                <a:latin typeface="Arial Narrow" pitchFamily="34" charset="0"/>
              </a:rPr>
              <a:t>, которые  отражают процессы, происходящие в яичниках. Отличаются они контролирующим процесс гормоном. Выделяют еще фазу овуляции, хотя такое деление не совсем корректно с позиции гормонального фона.</a:t>
            </a:r>
          </a:p>
          <a:p>
            <a:pPr algn="just"/>
            <a:r>
              <a:rPr lang="ru-RU" sz="4300" dirty="0" smtClean="0">
                <a:latin typeface="Arial Narrow" pitchFamily="34" charset="0"/>
              </a:rPr>
              <a:t>Первая фаза начинается в первый день менструации под контролем </a:t>
            </a:r>
            <a:r>
              <a:rPr lang="ru-RU" sz="4300" dirty="0" err="1" smtClean="0">
                <a:latin typeface="Arial Narrow" pitchFamily="34" charset="0"/>
              </a:rPr>
              <a:t>фолликуло-стимулирующего</a:t>
            </a:r>
            <a:r>
              <a:rPr lang="ru-RU" sz="4300" dirty="0" smtClean="0">
                <a:latin typeface="Arial Narrow" pitchFamily="34" charset="0"/>
              </a:rPr>
              <a:t> гормона (ФСГ). В этот период происходит увеличение эстрогенов, созревание фолликула в яичнике  и яйцеклетки в нем.</a:t>
            </a:r>
          </a:p>
          <a:p>
            <a:pPr algn="just"/>
            <a:r>
              <a:rPr lang="ru-RU" sz="4300" dirty="0" smtClean="0">
                <a:latin typeface="Arial Narrow" pitchFamily="34" charset="0"/>
              </a:rPr>
              <a:t>В середине менструального цикла совершается процесс выхода из фолликула созревшей яйцеклетки (овуляция).</a:t>
            </a:r>
          </a:p>
          <a:p>
            <a:pPr algn="just"/>
            <a:r>
              <a:rPr lang="ru-RU" sz="4300" dirty="0" smtClean="0">
                <a:latin typeface="Arial Narrow" pitchFamily="34" charset="0"/>
              </a:rPr>
              <a:t>Вторая фаза начинается после овуляции под влиянием </a:t>
            </a:r>
            <a:r>
              <a:rPr lang="ru-RU" sz="4300" dirty="0" err="1" smtClean="0">
                <a:latin typeface="Arial Narrow" pitchFamily="34" charset="0"/>
              </a:rPr>
              <a:t>лютеинизирующего</a:t>
            </a:r>
            <a:r>
              <a:rPr lang="ru-RU" sz="4300" dirty="0" smtClean="0">
                <a:latin typeface="Arial Narrow" pitchFamily="34" charset="0"/>
              </a:rPr>
              <a:t> гормона (ЛГ). На месте лопнувшего фолликула образуется желтое тело, которое вырабатывает прогестерон. Если оплодотворение не произошло, через 12-16 дней начинается менструация.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4"/>
          </p:nvPr>
        </p:nvSpPr>
        <p:spPr>
          <a:xfrm>
            <a:off x="4788024" y="2060848"/>
            <a:ext cx="3888432" cy="344728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9459" name="Picture 3" descr="D:\Пользователь\Desktop\indeks-aterogennosti-norma-u-zhenshhin-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060848"/>
            <a:ext cx="4378002" cy="33843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 Narrow" pitchFamily="34" charset="0"/>
              </a:rPr>
              <a:t>Фазы </a:t>
            </a:r>
            <a:r>
              <a:rPr lang="ru-RU" dirty="0" smtClean="0">
                <a:latin typeface="Arial Narrow" pitchFamily="34" charset="0"/>
              </a:rPr>
              <a:t>маточного </a:t>
            </a:r>
            <a:r>
              <a:rPr lang="ru-RU" dirty="0" smtClean="0">
                <a:latin typeface="Arial Narrow" pitchFamily="34" charset="0"/>
              </a:rPr>
              <a:t>цикла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676655" y="1772816"/>
            <a:ext cx="3031249" cy="4392488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 smtClean="0">
                <a:latin typeface="Arial Narrow" pitchFamily="34" charset="0"/>
              </a:rPr>
              <a:t> Под влиянием гормонов яичника, образующихся в фолликуле и желтом теле, возникают циклические изменения </a:t>
            </a:r>
            <a:r>
              <a:rPr lang="ru-RU" dirty="0" smtClean="0">
                <a:latin typeface="Arial Narrow" pitchFamily="34" charset="0"/>
              </a:rPr>
              <a:t>в </a:t>
            </a:r>
            <a:r>
              <a:rPr lang="ru-RU" dirty="0" smtClean="0">
                <a:latin typeface="Arial Narrow" pitchFamily="34" charset="0"/>
              </a:rPr>
              <a:t>функциональном слое эндометрия. Маточный цикл, так же как и яичниковый, продолжается 28 дней (реже 21 или 30—35 дней). В нем </a:t>
            </a:r>
            <a:r>
              <a:rPr lang="ru-RU" dirty="0" smtClean="0">
                <a:latin typeface="Arial Narrow" pitchFamily="34" charset="0"/>
              </a:rPr>
              <a:t>различают </a:t>
            </a:r>
            <a:r>
              <a:rPr lang="ru-RU" dirty="0" smtClean="0">
                <a:latin typeface="Arial Narrow" pitchFamily="34" charset="0"/>
              </a:rPr>
              <a:t>следующие фазы: </a:t>
            </a:r>
            <a:r>
              <a:rPr lang="ru-RU" dirty="0" smtClean="0">
                <a:latin typeface="Arial Narrow" pitchFamily="34" charset="0"/>
              </a:rPr>
              <a:t>пролиферации</a:t>
            </a:r>
            <a:r>
              <a:rPr lang="ru-RU" dirty="0" smtClean="0">
                <a:latin typeface="Arial Narrow" pitchFamily="34" charset="0"/>
              </a:rPr>
              <a:t> </a:t>
            </a:r>
            <a:r>
              <a:rPr lang="ru-RU" dirty="0" smtClean="0">
                <a:latin typeface="Arial Narrow" pitchFamily="34" charset="0"/>
              </a:rPr>
              <a:t>и  </a:t>
            </a:r>
            <a:r>
              <a:rPr lang="ru-RU" dirty="0" smtClean="0">
                <a:latin typeface="Arial Narrow" pitchFamily="34" charset="0"/>
              </a:rPr>
              <a:t>секреции.</a:t>
            </a:r>
            <a:endParaRPr lang="ru-RU" dirty="0">
              <a:latin typeface="Arial Narrow" pitchFamily="34" charset="0"/>
            </a:endParaRPr>
          </a:p>
        </p:txBody>
      </p:sp>
      <p:pic>
        <p:nvPicPr>
          <p:cNvPr id="5" name="Picture 2" descr="D:\Пользователь\Desktop\mesyachnyy_cikl_1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70339" y="2060848"/>
            <a:ext cx="5174752" cy="42484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 Narrow" pitchFamily="34" charset="0"/>
              </a:rPr>
              <a:t>Фазы маточного цикла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676655" y="1772816"/>
            <a:ext cx="3175265" cy="4353664"/>
          </a:xfrm>
        </p:spPr>
        <p:txBody>
          <a:bodyPr>
            <a:noAutofit/>
          </a:bodyPr>
          <a:lstStyle/>
          <a:p>
            <a:pPr algn="just"/>
            <a:r>
              <a:rPr lang="ru-RU" sz="1400" b="1" dirty="0" smtClean="0">
                <a:latin typeface="Arial Narrow" pitchFamily="34" charset="0"/>
              </a:rPr>
              <a:t>Фаза пролиферации</a:t>
            </a:r>
            <a:r>
              <a:rPr lang="ru-RU" sz="1400" dirty="0" smtClean="0">
                <a:latin typeface="Arial Narrow" pitchFamily="34" charset="0"/>
              </a:rPr>
              <a:t> эндометрия совпадает с созреванием </a:t>
            </a:r>
            <a:r>
              <a:rPr lang="ru-RU" sz="1400" dirty="0" smtClean="0">
                <a:latin typeface="Arial Narrow" pitchFamily="34" charset="0"/>
              </a:rPr>
              <a:t>фолликула </a:t>
            </a:r>
            <a:r>
              <a:rPr lang="ru-RU" sz="1400" dirty="0" smtClean="0">
                <a:latin typeface="Arial Narrow" pitchFamily="34" charset="0"/>
              </a:rPr>
              <a:t>в яичнике и продолжается до 14-го дня цикла . Под влиянием эстрогенного </a:t>
            </a:r>
            <a:r>
              <a:rPr lang="ru-RU" sz="1400" dirty="0" smtClean="0">
                <a:latin typeface="Arial Narrow" pitchFamily="34" charset="0"/>
              </a:rPr>
              <a:t>гормона</a:t>
            </a:r>
            <a:r>
              <a:rPr lang="ru-RU" sz="1400" dirty="0" smtClean="0">
                <a:latin typeface="Arial Narrow" pitchFamily="34" charset="0"/>
              </a:rPr>
              <a:t> </a:t>
            </a:r>
            <a:r>
              <a:rPr lang="ru-RU" sz="1400" dirty="0" smtClean="0">
                <a:latin typeface="Arial Narrow" pitchFamily="34" charset="0"/>
              </a:rPr>
              <a:t>происходят </a:t>
            </a:r>
            <a:r>
              <a:rPr lang="ru-RU" sz="1400" dirty="0" smtClean="0">
                <a:latin typeface="Arial Narrow" pitchFamily="34" charset="0"/>
              </a:rPr>
              <a:t>пролиферация (разрастание) стромы и рост желез слизистой эндометрия. Слизистая оболочка матки утолщается в этот период в 4—5 раз.</a:t>
            </a:r>
          </a:p>
          <a:p>
            <a:pPr algn="just"/>
            <a:r>
              <a:rPr lang="ru-RU" sz="1400" b="1" dirty="0" smtClean="0">
                <a:latin typeface="Arial Narrow" pitchFamily="34" charset="0"/>
              </a:rPr>
              <a:t>Фаза секреции</a:t>
            </a:r>
            <a:r>
              <a:rPr lang="ru-RU" sz="1400" dirty="0" smtClean="0">
                <a:latin typeface="Arial Narrow" pitchFamily="34" charset="0"/>
              </a:rPr>
              <a:t> совпадает с развитием и расцветом желтого тела в яичнике и продолжается с 14—15-го дня до 28-го, т. е. до конца </a:t>
            </a:r>
            <a:r>
              <a:rPr lang="ru-RU" sz="1400" dirty="0" smtClean="0">
                <a:latin typeface="Arial Narrow" pitchFamily="34" charset="0"/>
              </a:rPr>
              <a:t>цикла. Под </a:t>
            </a:r>
            <a:r>
              <a:rPr lang="ru-RU" sz="1400" dirty="0" smtClean="0">
                <a:latin typeface="Arial Narrow" pitchFamily="34" charset="0"/>
              </a:rPr>
              <a:t>влиянием прогестерона в слизистой оболочке матки </a:t>
            </a:r>
            <a:r>
              <a:rPr lang="ru-RU" sz="1400" dirty="0" smtClean="0">
                <a:latin typeface="Arial Narrow" pitchFamily="34" charset="0"/>
              </a:rPr>
              <a:t>железы </a:t>
            </a:r>
            <a:r>
              <a:rPr lang="ru-RU" sz="1400" dirty="0" smtClean="0">
                <a:latin typeface="Arial Narrow" pitchFamily="34" charset="0"/>
              </a:rPr>
              <a:t>начинают вырабатывать секрет, полость их расширяется. </a:t>
            </a:r>
            <a:endParaRPr lang="ru-RU" sz="1400" dirty="0">
              <a:latin typeface="Arial Narrow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D:\Пользователь\Desktop\12734068-menstrualnyy-cikl-pri-saharnom-diabet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82819" y="1268760"/>
            <a:ext cx="4421629" cy="50405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Arial Narrow" pitchFamily="34" charset="0"/>
              </a:rPr>
              <a:t>Определение ф</a:t>
            </a:r>
            <a:r>
              <a:rPr lang="ru-RU" dirty="0" smtClean="0">
                <a:latin typeface="Arial Narrow" pitchFamily="34" charset="0"/>
              </a:rPr>
              <a:t>ертильных дней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2060848"/>
            <a:ext cx="4038600" cy="4525963"/>
          </a:xfrm>
        </p:spPr>
        <p:txBody>
          <a:bodyPr>
            <a:normAutofit fontScale="92500"/>
          </a:bodyPr>
          <a:lstStyle/>
          <a:p>
            <a:pPr algn="just"/>
            <a:r>
              <a:rPr lang="ru-RU" dirty="0">
                <a:latin typeface="Arial Narrow" pitchFamily="34" charset="0"/>
              </a:rPr>
              <a:t>Наиболее подходящий период для зачатия – это фаза овуляции, которая наступает спустя 14-16 дней после начала </a:t>
            </a:r>
            <a:r>
              <a:rPr lang="ru-RU" dirty="0" smtClean="0">
                <a:latin typeface="Arial Narrow" pitchFamily="34" charset="0"/>
              </a:rPr>
              <a:t>менструации. </a:t>
            </a:r>
            <a:r>
              <a:rPr lang="ru-RU" dirty="0">
                <a:latin typeface="Arial Narrow" pitchFamily="34" charset="0"/>
              </a:rPr>
              <a:t>После выхода из яичника яйцеклетка </a:t>
            </a:r>
            <a:r>
              <a:rPr lang="ru-RU" dirty="0" smtClean="0">
                <a:latin typeface="Arial Narrow" pitchFamily="34" charset="0"/>
              </a:rPr>
              <a:t>сохраняет </a:t>
            </a:r>
            <a:r>
              <a:rPr lang="ru-RU" dirty="0">
                <a:latin typeface="Arial Narrow" pitchFamily="34" charset="0"/>
              </a:rPr>
              <a:t>способность к оплодотворению </a:t>
            </a:r>
            <a:r>
              <a:rPr lang="ru-RU" dirty="0" smtClean="0">
                <a:latin typeface="Arial Narrow" pitchFamily="34" charset="0"/>
              </a:rPr>
              <a:t>48 часов </a:t>
            </a:r>
            <a:r>
              <a:rPr lang="ru-RU" dirty="0">
                <a:latin typeface="Arial Narrow" pitchFamily="34" charset="0"/>
              </a:rPr>
              <a:t>(плюс-минус 24 часа). Но забеременеть можно и за несколько дней до наступления овуляции, так как сперматозоид жизнеспособен вне семенной жидкости от 2 до </a:t>
            </a:r>
            <a:r>
              <a:rPr lang="ru-RU" dirty="0" smtClean="0">
                <a:latin typeface="Arial Narrow" pitchFamily="34" charset="0"/>
              </a:rPr>
              <a:t>3, реже 6 </a:t>
            </a:r>
            <a:r>
              <a:rPr lang="ru-RU" dirty="0">
                <a:latin typeface="Arial Narrow" pitchFamily="34" charset="0"/>
              </a:rPr>
              <a:t>дней.</a:t>
            </a:r>
          </a:p>
          <a:p>
            <a:endParaRPr lang="ru-RU" dirty="0"/>
          </a:p>
        </p:txBody>
      </p:sp>
      <p:pic>
        <p:nvPicPr>
          <p:cNvPr id="5" name="Объект 4" descr="http://im0-tub-ru.yandex.net/i?id=35895373-44-72&amp;n=21">
            <a:hlinkClick r:id="rId2"/>
          </p:cNvPr>
          <p:cNvPicPr>
            <a:picLocks noGrp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916832"/>
            <a:ext cx="3600400" cy="41764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2854024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154</TotalTime>
  <Words>784</Words>
  <Application>Microsoft Office PowerPoint</Application>
  <PresentationFormat>Экран (4:3)</PresentationFormat>
  <Paragraphs>40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Волна</vt:lpstr>
      <vt:lpstr>Слайд 1</vt:lpstr>
      <vt:lpstr>Определение менструального цикла </vt:lpstr>
      <vt:lpstr>Подсчет  менструального цикла  </vt:lpstr>
      <vt:lpstr>Регуляция менструального цикла</vt:lpstr>
      <vt:lpstr>Гормоны гипофиза</vt:lpstr>
      <vt:lpstr>Фазы менструального цикла</vt:lpstr>
      <vt:lpstr>Фазы маточного цикла</vt:lpstr>
      <vt:lpstr>Фазы маточного цикла</vt:lpstr>
      <vt:lpstr>Определение фертильных дней </vt:lpstr>
      <vt:lpstr>Определение фертильных дней</vt:lpstr>
      <vt:lpstr>Практическое значение  знания менструального цикла </vt:lpstr>
      <vt:lpstr>Практическое значение  знания менструального цикла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42</cp:revision>
  <dcterms:created xsi:type="dcterms:W3CDTF">2014-06-15T09:57:17Z</dcterms:created>
  <dcterms:modified xsi:type="dcterms:W3CDTF">2018-12-21T19:41:22Z</dcterms:modified>
</cp:coreProperties>
</file>